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56" r:id="rId2"/>
    <p:sldId id="359" r:id="rId3"/>
    <p:sldId id="378" r:id="rId4"/>
    <p:sldId id="366" r:id="rId5"/>
    <p:sldId id="379" r:id="rId6"/>
    <p:sldId id="374" r:id="rId7"/>
    <p:sldId id="358" r:id="rId8"/>
  </p:sldIdLst>
  <p:sldSz cx="12192000" cy="6858000"/>
  <p:notesSz cx="6858000" cy="9144000"/>
  <p:embeddedFontLst>
    <p:embeddedFont>
      <p:font typeface="Golos Text" panose="020B0604020202020204" charset="0"/>
      <p:regular r:id="rId11"/>
      <p:bold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63088A"/>
    <a:srgbClr val="09B489"/>
    <a:srgbClr val="FFFFFF"/>
    <a:srgbClr val="F2F2F2"/>
    <a:srgbClr val="8134A7"/>
    <a:srgbClr val="670E8E"/>
    <a:srgbClr val="701B96"/>
    <a:srgbClr val="75229B"/>
    <a:srgbClr val="7C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0493" autoAdjust="0"/>
  </p:normalViewPr>
  <p:slideViewPr>
    <p:cSldViewPr snapToGrid="0" showGuides="1">
      <p:cViewPr varScale="1">
        <p:scale>
          <a:sx n="106" d="100"/>
          <a:sy n="106" d="100"/>
        </p:scale>
        <p:origin x="996" y="96"/>
      </p:cViewPr>
      <p:guideLst>
        <p:guide pos="438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6443831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443831" y="8685213"/>
            <a:ext cx="412582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80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34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689805"/>
            <a:ext cx="7552382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Разрботка сервиса распознавания речи и дообучение моделей </a:t>
            </a:r>
            <a:br>
              <a:rPr lang="ru-RU" dirty="0"/>
            </a:br>
            <a:r>
              <a:rPr lang="en-US" dirty="0"/>
              <a:t>ASR-</a:t>
            </a:r>
            <a:r>
              <a:rPr lang="ru-RU" dirty="0"/>
              <a:t>пайплайна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19" y="5485387"/>
            <a:ext cx="4719907" cy="387350"/>
          </a:xfrm>
        </p:spPr>
        <p:txBody>
          <a:bodyPr/>
          <a:lstStyle/>
          <a:p>
            <a:r>
              <a:rPr lang="ru-RU" dirty="0"/>
              <a:t>Непочатый Никита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5098037"/>
            <a:ext cx="3498086" cy="387350"/>
          </a:xfrm>
        </p:spPr>
        <p:txBody>
          <a:bodyPr/>
          <a:lstStyle/>
          <a:p>
            <a:r>
              <a:rPr lang="ru-RU" dirty="0"/>
              <a:t>Обучающийся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16E8E681-B1EC-6F99-1AE9-D2105443785B}"/>
              </a:ext>
            </a:extLst>
          </p:cNvPr>
          <p:cNvSpPr txBox="1">
            <a:spLocks/>
          </p:cNvSpPr>
          <p:nvPr/>
        </p:nvSpPr>
        <p:spPr>
          <a:xfrm>
            <a:off x="695325" y="6279139"/>
            <a:ext cx="5706732" cy="387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Пётр Иванов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7CD5514A-2796-B516-2855-370F81029F07}"/>
              </a:ext>
            </a:extLst>
          </p:cNvPr>
          <p:cNvSpPr txBox="1">
            <a:spLocks/>
          </p:cNvSpPr>
          <p:nvPr/>
        </p:nvSpPr>
        <p:spPr>
          <a:xfrm>
            <a:off x="703120" y="5891789"/>
            <a:ext cx="3498086" cy="387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Куратор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135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A1D730-6660-43CA-BDF3-DF7D2CA1664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" t="7196" r="3320" b="8094"/>
          <a:stretch/>
        </p:blipFill>
        <p:spPr>
          <a:xfrm>
            <a:off x="427203" y="1564477"/>
            <a:ext cx="11161478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92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619E4F-5622-B583-0CA7-252531BB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Транскрибация аудиозаписей встреч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/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совещаний с помощью моделей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Whisper</a:t>
            </a:r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Диаризация аудиозаписей встреч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/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совещаний с помощью модели </a:t>
            </a:r>
            <a:r>
              <a:rPr lang="en-US" dirty="0" err="1">
                <a:latin typeface="Golos Text" panose="020B0604020202020204" charset="0"/>
                <a:ea typeface="Golos Text" panose="020B0604020202020204" charset="0"/>
              </a:rPr>
              <a:t>pyannote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/speaker-diarization-3.1</a:t>
            </a:r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Выделение смысловых частей диалогов с помощью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эмбеддингов </a:t>
            </a:r>
            <a:r>
              <a:rPr lang="en-US" dirty="0" err="1">
                <a:latin typeface="Golos Text" panose="020B0604020202020204" charset="0"/>
                <a:ea typeface="Golos Text" panose="020B0604020202020204" charset="0"/>
              </a:rPr>
              <a:t>RoBERTa</a:t>
            </a:r>
            <a:endParaRPr lang="en-US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Определение краткого содержания каждой смысловой части и всего диалога в целом с помощью модели суммаризации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rut5-base-absum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Веб-сервис, позволяющий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удобно работать со всем вышеизложенным функционалом</a:t>
            </a:r>
          </a:p>
          <a:p>
            <a:pPr marL="0" indent="0">
              <a:buNone/>
            </a:pPr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6582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  <a:r>
              <a:rPr lang="en-US" dirty="0"/>
              <a:t> </a:t>
            </a:r>
            <a:r>
              <a:rPr lang="ru-RU" dirty="0"/>
              <a:t>оценок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CA94DBE-3C76-A2C7-DE09-7635E2510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2827"/>
              </p:ext>
            </p:extLst>
          </p:nvPr>
        </p:nvGraphicFramePr>
        <p:xfrm>
          <a:off x="1790018" y="1111758"/>
          <a:ext cx="8594306" cy="28174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82297">
                  <a:extLst>
                    <a:ext uri="{9D8B030D-6E8A-4147-A177-3AD203B41FA5}">
                      <a16:colId xmlns:a16="http://schemas.microsoft.com/office/drawing/2014/main" val="928174001"/>
                    </a:ext>
                  </a:extLst>
                </a:gridCol>
                <a:gridCol w="1398936">
                  <a:extLst>
                    <a:ext uri="{9D8B030D-6E8A-4147-A177-3AD203B41FA5}">
                      <a16:colId xmlns:a16="http://schemas.microsoft.com/office/drawing/2014/main" val="1495592539"/>
                    </a:ext>
                  </a:extLst>
                </a:gridCol>
                <a:gridCol w="1413830">
                  <a:extLst>
                    <a:ext uri="{9D8B030D-6E8A-4147-A177-3AD203B41FA5}">
                      <a16:colId xmlns:a16="http://schemas.microsoft.com/office/drawing/2014/main" val="339167767"/>
                    </a:ext>
                  </a:extLst>
                </a:gridCol>
                <a:gridCol w="1512263">
                  <a:extLst>
                    <a:ext uri="{9D8B030D-6E8A-4147-A177-3AD203B41FA5}">
                      <a16:colId xmlns:a16="http://schemas.microsoft.com/office/drawing/2014/main" val="755452330"/>
                    </a:ext>
                  </a:extLst>
                </a:gridCol>
                <a:gridCol w="1686980">
                  <a:extLst>
                    <a:ext uri="{9D8B030D-6E8A-4147-A177-3AD203B41FA5}">
                      <a16:colId xmlns:a16="http://schemas.microsoft.com/office/drawing/2014/main" val="2604829339"/>
                    </a:ext>
                  </a:extLst>
                </a:gridCol>
              </a:tblGrid>
              <a:tr h="730449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Набор данных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диаризации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alarm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Missed detection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Speaker confusion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93772"/>
                  </a:ext>
                </a:extLst>
              </a:tr>
              <a:tr h="4173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AISHELL</a:t>
                      </a:r>
                      <a:r>
                        <a:rPr lang="ru-RU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-4</a:t>
                      </a:r>
                      <a:endParaRPr lang="en-US" sz="1800" dirty="0">
                        <a:effectLst/>
                        <a:latin typeface="Golos Text" panose="020B0604020202020204" charset="0"/>
                        <a:ea typeface="Golos Text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12.6%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3.8%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4.4%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4.1%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63856"/>
                  </a:ext>
                </a:extLst>
              </a:tr>
              <a:tr h="41739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VoxConverse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10.5%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4.1%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3.4%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3.3%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4336"/>
                  </a:ext>
                </a:extLst>
              </a:tr>
              <a:tr h="41739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MSDWILD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25.3%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5.8%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11.5%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52753"/>
                  </a:ext>
                </a:extLst>
              </a:tr>
              <a:tr h="41739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AMI Corpus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22.7%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3.8%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4.4%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4.1%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11755"/>
                  </a:ext>
                </a:extLst>
              </a:tr>
              <a:tr h="41739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DIHARD II</a:t>
                      </a: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21.7%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6.2%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8.1%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7.3%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20940"/>
                  </a:ext>
                </a:extLst>
              </a:tr>
            </a:tbl>
          </a:graphicData>
        </a:graphic>
      </p:graphicFrame>
      <p:graphicFrame>
        <p:nvGraphicFramePr>
          <p:cNvPr id="6" name="Таблица 4">
            <a:extLst>
              <a:ext uri="{FF2B5EF4-FFF2-40B4-BE49-F238E27FC236}">
                <a16:creationId xmlns:a16="http://schemas.microsoft.com/office/drawing/2014/main" id="{0B837AD8-9196-241C-F382-9BDEDCEA8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60357"/>
              </p:ext>
            </p:extLst>
          </p:nvPr>
        </p:nvGraphicFramePr>
        <p:xfrm>
          <a:off x="1803261" y="4246075"/>
          <a:ext cx="8585477" cy="15001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73977">
                  <a:extLst>
                    <a:ext uri="{9D8B030D-6E8A-4147-A177-3AD203B41FA5}">
                      <a16:colId xmlns:a16="http://schemas.microsoft.com/office/drawing/2014/main" val="928174001"/>
                    </a:ext>
                  </a:extLst>
                </a:gridCol>
                <a:gridCol w="2815627">
                  <a:extLst>
                    <a:ext uri="{9D8B030D-6E8A-4147-A177-3AD203B41FA5}">
                      <a16:colId xmlns:a16="http://schemas.microsoft.com/office/drawing/2014/main" val="1495592539"/>
                    </a:ext>
                  </a:extLst>
                </a:gridCol>
                <a:gridCol w="3195873">
                  <a:extLst>
                    <a:ext uri="{9D8B030D-6E8A-4147-A177-3AD203B41FA5}">
                      <a16:colId xmlns:a16="http://schemas.microsoft.com/office/drawing/2014/main" val="339167767"/>
                    </a:ext>
                  </a:extLst>
                </a:gridCol>
              </a:tblGrid>
              <a:tr h="70007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модели </a:t>
                      </a:r>
                      <a:r>
                        <a:rPr lang="en-US" dirty="0"/>
                        <a:t>Whisper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Common voice 15 WER</a:t>
                      </a:r>
                      <a:endParaRPr lang="ru-RU" b="1" dirty="0">
                        <a:latin typeface="+mn-lt"/>
                      </a:endParaRP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Fleurs </a:t>
                      </a:r>
                    </a:p>
                    <a:p>
                      <a:pPr algn="ctr"/>
                      <a:r>
                        <a:rPr lang="en-US" dirty="0"/>
                        <a:t>WER</a:t>
                      </a:r>
                      <a:endParaRPr lang="ru-RU" dirty="0"/>
                    </a:p>
                  </a:txBody>
                  <a:tcPr>
                    <a:solidFill>
                      <a:srgbClr val="6A6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93772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Large-v2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6%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63856"/>
                  </a:ext>
                </a:extLst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Large-v3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5.8%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5%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1729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наборов данных для диаризации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A8C71A35-27A6-6930-B052-4424FB53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60566"/>
              </p:ext>
            </p:extLst>
          </p:nvPr>
        </p:nvGraphicFramePr>
        <p:xfrm>
          <a:off x="777922" y="1194167"/>
          <a:ext cx="10828621" cy="4729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1246">
                  <a:extLst>
                    <a:ext uri="{9D8B030D-6E8A-4147-A177-3AD203B41FA5}">
                      <a16:colId xmlns:a16="http://schemas.microsoft.com/office/drawing/2014/main" val="928174001"/>
                    </a:ext>
                  </a:extLst>
                </a:gridCol>
                <a:gridCol w="1131683">
                  <a:extLst>
                    <a:ext uri="{9D8B030D-6E8A-4147-A177-3AD203B41FA5}">
                      <a16:colId xmlns:a16="http://schemas.microsoft.com/office/drawing/2014/main" val="1495592539"/>
                    </a:ext>
                  </a:extLst>
                </a:gridCol>
                <a:gridCol w="1140737">
                  <a:extLst>
                    <a:ext uri="{9D8B030D-6E8A-4147-A177-3AD203B41FA5}">
                      <a16:colId xmlns:a16="http://schemas.microsoft.com/office/drawing/2014/main" val="339167767"/>
                    </a:ext>
                  </a:extLst>
                </a:gridCol>
                <a:gridCol w="1195058">
                  <a:extLst>
                    <a:ext uri="{9D8B030D-6E8A-4147-A177-3AD203B41FA5}">
                      <a16:colId xmlns:a16="http://schemas.microsoft.com/office/drawing/2014/main" val="755452330"/>
                    </a:ext>
                  </a:extLst>
                </a:gridCol>
                <a:gridCol w="1702051">
                  <a:extLst>
                    <a:ext uri="{9D8B030D-6E8A-4147-A177-3AD203B41FA5}">
                      <a16:colId xmlns:a16="http://schemas.microsoft.com/office/drawing/2014/main" val="2604829339"/>
                    </a:ext>
                  </a:extLst>
                </a:gridCol>
                <a:gridCol w="1720158">
                  <a:extLst>
                    <a:ext uri="{9D8B030D-6E8A-4147-A177-3AD203B41FA5}">
                      <a16:colId xmlns:a16="http://schemas.microsoft.com/office/drawing/2014/main" val="1220599322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46820541"/>
                    </a:ext>
                  </a:extLst>
                </a:gridCol>
              </a:tblGrid>
              <a:tr h="116728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Набор данных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диаризации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Размер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</a:t>
                      </a:r>
                    </a:p>
                    <a:p>
                      <a:pPr algn="ctr"/>
                      <a:r>
                        <a:rPr lang="ru-RU" dirty="0"/>
                        <a:t>спикеров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Фоновый шум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Перекрывающиеся сегменты речи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u="none" dirty="0"/>
                        <a:t>Репрезентативность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u="none" dirty="0"/>
                        <a:t>Особенности</a:t>
                      </a:r>
                    </a:p>
                  </a:txBody>
                  <a:tcPr>
                    <a:solidFill>
                      <a:srgbClr val="6A6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93772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AISHELL</a:t>
                      </a:r>
                      <a:r>
                        <a:rPr lang="ru-RU" sz="1800" dirty="0">
                          <a:effectLst/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-4</a:t>
                      </a:r>
                      <a:endParaRPr lang="en-US" sz="1800" dirty="0">
                        <a:effectLst/>
                        <a:latin typeface="Golos Text" panose="020B0604020202020204" charset="0"/>
                        <a:ea typeface="Golos Text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120 часов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 4 до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низкий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редко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ограниченная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формальные условия записи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63856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VoxConverse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</a:t>
                      </a:r>
                      <a:r>
                        <a:rPr lang="ru-RU" dirty="0"/>
                        <a:t>50 часов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до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средний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естественные разговоры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4336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MSDWILD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</a:t>
                      </a:r>
                      <a:r>
                        <a:rPr lang="ru-RU" dirty="0"/>
                        <a:t>100 часов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до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высокий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шумные записи реальных разговоров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52753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AMI Corpus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</a:t>
                      </a:r>
                      <a:r>
                        <a:rPr lang="ru-RU" dirty="0"/>
                        <a:t>часов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до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средний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иногда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записи офисных встреч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11755"/>
                  </a:ext>
                </a:extLst>
              </a:tr>
              <a:tr h="7124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DIHARD II</a:t>
                      </a:r>
                      <a:r>
                        <a:rPr lang="en-US" sz="1800" dirty="0">
                          <a:latin typeface="Golos Text" panose="020B0604020202020204" charset="0"/>
                          <a:ea typeface="Golos Text" panose="020B0604020202020204" charset="0"/>
                          <a:cs typeface="Times New Roman" panose="02020603050405020304" pitchFamily="18" charset="0"/>
                        </a:rPr>
                        <a:t>I</a:t>
                      </a:r>
                      <a:endParaRPr lang="ru-RU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состоит из множества датасетов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высокий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часто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очень 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широкий спектр записей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20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1939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Дообучение модели диаризации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619E4F-5622-B583-0CA7-252531BB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Для оценки и дообучения модели был разработан собственный пайплайн, состоящий из следующих модулей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: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Загрузка набора данных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Дообучение и оценка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VAD-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модели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Дообучение модулей сегментации и кластеризации дикторов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Оптимизация гиперпараметров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Сборка дообученного пайплайна диаризации аудиозаписей</a:t>
            </a:r>
            <a:endParaRPr lang="en-US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Оценка всего пайплайна диаризации</a:t>
            </a:r>
            <a:endParaRPr lang="en-US" dirty="0">
              <a:latin typeface="Golos Text" panose="020B0604020202020204" charset="0"/>
              <a:ea typeface="Golos Text" panose="020B0604020202020204" charset="0"/>
            </a:endParaRPr>
          </a:p>
          <a:p>
            <a:pPr marL="0" indent="0">
              <a:buNone/>
            </a:pP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После дообучения всех моделей и оптимизации гиперпараметров на датасете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AMI Corpus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only words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 значение метрики 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DER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снизилось с 22.7% до 20.9%</a:t>
            </a:r>
          </a:p>
          <a:p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Golos Text" panose="020B0604020202020204" charset="0"/>
            </a:endParaRPr>
          </a:p>
          <a:p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82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F099E5A6-00C0-43A5-A23C-2F57F6F1A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@DefinitelyNik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069B1D-7CB7-4CD0-9B3B-2C36197BC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nick.nnepochatyy@mail.ru</a:t>
            </a:r>
            <a:endParaRPr lang="ru-R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4472061-BBC7-4C1B-8882-E0F8F60A2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81" y="4006533"/>
            <a:ext cx="164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udv.group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42591-3B32-41F9-AF19-804554D41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4552271"/>
            <a:ext cx="1645921" cy="1645921"/>
          </a:xfrm>
          <a:prstGeom prst="rect">
            <a:avLst/>
          </a:prstGeom>
        </p:spPr>
      </p:pic>
      <p:pic>
        <p:nvPicPr>
          <p:cNvPr id="8" name="Picture 7" descr="A qr code with a cat&#10;&#10;Description automatically generated">
            <a:extLst>
              <a:ext uri="{FF2B5EF4-FFF2-40B4-BE49-F238E27FC236}">
                <a16:creationId xmlns:a16="http://schemas.microsoft.com/office/drawing/2014/main" id="{15326F8A-1917-33BB-1E49-B82765BDB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2028506"/>
            <a:ext cx="1645921" cy="164592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D7BDCFD-3ABD-06CE-432F-417D59ACC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80" y="1113436"/>
            <a:ext cx="16459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Project repository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89BADD73-7000-BE1E-016F-DEE7750BCB75}"/>
              </a:ext>
            </a:extLst>
          </p:cNvPr>
          <p:cNvSpPr txBox="1">
            <a:spLocks/>
          </p:cNvSpPr>
          <p:nvPr/>
        </p:nvSpPr>
        <p:spPr>
          <a:xfrm>
            <a:off x="695325" y="6279139"/>
            <a:ext cx="5706732" cy="387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Пётр Иванов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2601C51C-321E-FEB6-F430-AFCAD9B59E57}"/>
              </a:ext>
            </a:extLst>
          </p:cNvPr>
          <p:cNvSpPr txBox="1">
            <a:spLocks/>
          </p:cNvSpPr>
          <p:nvPr/>
        </p:nvSpPr>
        <p:spPr>
          <a:xfrm>
            <a:off x="703120" y="5891789"/>
            <a:ext cx="3498086" cy="387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Куратор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C3B0CE2-1584-507C-B7F4-3ABBE7E77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19" y="5485387"/>
            <a:ext cx="4221965" cy="387350"/>
          </a:xfrm>
        </p:spPr>
        <p:txBody>
          <a:bodyPr/>
          <a:lstStyle/>
          <a:p>
            <a:r>
              <a:rPr lang="ru-RU" dirty="0"/>
              <a:t>Непочатый Никита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AB5029B-E46F-9D91-A139-4344F4B93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5098037"/>
            <a:ext cx="3498086" cy="387350"/>
          </a:xfrm>
        </p:spPr>
        <p:txBody>
          <a:bodyPr/>
          <a:lstStyle/>
          <a:p>
            <a:r>
              <a:rPr lang="ru-RU" dirty="0"/>
              <a:t>Студент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5509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31646</TotalTime>
  <Words>333</Words>
  <Application>Microsoft Office PowerPoint</Application>
  <PresentationFormat>Widescreen</PresentationFormat>
  <Paragraphs>121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Golos Text</vt:lpstr>
      <vt:lpstr>Arial</vt:lpstr>
      <vt:lpstr>Calibri</vt:lpstr>
      <vt:lpstr>Тема Office</vt:lpstr>
      <vt:lpstr>Разрботка сервиса распознавания речи и дообучение моделей  ASR-пайплайна</vt:lpstr>
      <vt:lpstr>Схема проекта</vt:lpstr>
      <vt:lpstr>Функционал системы</vt:lpstr>
      <vt:lpstr>Результаты оценок моделей</vt:lpstr>
      <vt:lpstr>Обзор наборов данных для диаризации</vt:lpstr>
      <vt:lpstr>Дообучение модели диаризации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Nick Nepochatyy</cp:lastModifiedBy>
  <cp:revision>575</cp:revision>
  <dcterms:created xsi:type="dcterms:W3CDTF">2021-01-20T09:22:26Z</dcterms:created>
  <dcterms:modified xsi:type="dcterms:W3CDTF">2025-06-16T08:45:32Z</dcterms:modified>
</cp:coreProperties>
</file>